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media/image12.png" ContentType="image/png"/>
  <Override PartName="/ppt/media/image9.jpeg" ContentType="image/jpeg"/>
  <Override PartName="/ppt/media/image15.jpeg" ContentType="image/jpeg"/>
  <Override PartName="/ppt/media/image13.png" ContentType="image/png"/>
  <Override PartName="/ppt/media/image14.png" ContentType="image/png"/>
  <Override PartName="/ppt/media/image1.jpeg" ContentType="image/jpeg"/>
  <Override PartName="/ppt/media/image4.jpeg" ContentType="image/jpeg"/>
  <Override PartName="/ppt/media/image8.jpeg" ContentType="image/jpeg"/>
  <Override PartName="/ppt/media/image2.jpeg" ContentType="image/jpeg"/>
  <Override PartName="/ppt/media/image5.jpeg" ContentType="image/jpeg"/>
  <Override PartName="/ppt/media/image3.jpeg" ContentType="image/jpeg"/>
  <Override PartName="/ppt/media/image6.jpeg" ContentType="image/jpeg"/>
  <Override PartName="/ppt/media/image7.jpeg" ContentType="image/jpeg"/>
  <Override PartName="/ppt/media/image10.png" ContentType="image/png"/>
  <Override PartName="/ppt/media/image11.png" ContentType="image/png"/>
  <Override PartName="/ppt/fonts/Font_1_Noto_Sans_Regular.fntdata" ContentType="application/x-fontdata"/>
  <Override PartName="/ppt/fonts/Font_3_Noto_Sans_Italic.fntdata" ContentType="application/x-fontdata"/>
  <Override PartName="/ppt/fonts/Font_2_Noto_Sans_Bold.fntdata" ContentType="application/x-fontdata"/>
  <Override PartName="/ppt/fonts/Font_4_Noto_Sans_BoldItalic.fntdata" ContentType="application/x-fontdata"/>
  <Override PartName="/ppt/fonts/Font_5_Noto_Sans_CJK_SC_Regular.fntdata" ContentType="application/x-fontdata"/>
  <Override PartName="/ppt/fonts/Font_6_Noto_Sans_CJK_SC_Bold.fntdata" ContentType="application/x-fontdata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  <p:embeddedFontLst>
    <p:embeddedFont>
      <p:font typeface="Noto Sans"/>
      <p:regular r:id="rId14"/>
      <p:bold r:id="rId15"/>
      <p:italic r:id="rId16"/>
      <p:boldItalic r:id="rId17"/>
    </p:embeddedFont>
    <p:embeddedFont>
      <p:font typeface="Golos Text"/>
    </p:embeddedFont>
    <p:embeddedFont>
      <p:font typeface="Golos Text SemiBold"/>
    </p:embeddedFont>
    <p:embeddedFont>
      <p:font typeface="Noto Sans CJK SC"/>
      <p:regular r:id="rId18"/>
      <p:bold r:id="rId19"/>
      <p:italic r:id="rId19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font" Target="fonts/Font_1_Noto_Sans_Regular.fntdata"/><Relationship Id="rId15" Type="http://schemas.openxmlformats.org/officeDocument/2006/relationships/font" Target="fonts/Font_2_Noto_Sans_Bold.fntdata"/><Relationship Id="rId16" Type="http://schemas.openxmlformats.org/officeDocument/2006/relationships/font" Target="fonts/Font_3_Noto_Sans_Italic.fntdata"/><Relationship Id="rId17" Type="http://schemas.openxmlformats.org/officeDocument/2006/relationships/font" Target="fonts/Font_4_Noto_Sans_BoldItalic.fntdata"/><Relationship Id="rId18" Type="http://schemas.openxmlformats.org/officeDocument/2006/relationships/font" Target="fonts/Font_5_Noto_Sans_CJK_SC_Regular.fntdata"/><Relationship Id="rId19" Type="http://schemas.openxmlformats.org/officeDocument/2006/relationships/font" Target="fonts/Font_6_Noto_Sans_CJK_SC_Bold.fntdata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e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5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e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eg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eg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8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888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0D9ECF-5E6C-4FDE-B3FC-7018A167F1E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9F64D5-F170-47DD-A24A-A8467A336E74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2E23EF-17CD-4CE8-A3BE-C03EEEB5DFE4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kfql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12120"/>
            <a:ext cx="7466400" cy="34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507960" y="179244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7960" y="118260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00040" y="301140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000040" y="240156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56;p14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57;p14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58;p14"/>
          <p:cNvSpPr/>
          <p:nvPr/>
        </p:nvSpPr>
        <p:spPr>
          <a:xfrm>
            <a:off x="5098320" y="490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59;p14"/>
          <p:cNvSpPr/>
          <p:nvPr/>
        </p:nvSpPr>
        <p:spPr>
          <a:xfrm>
            <a:off x="5910840" y="42732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000" cy="373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457200" y="936720"/>
            <a:ext cx="4607280" cy="38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508000" y="1153800"/>
            <a:ext cx="2531520" cy="34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000" cy="373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624240" y="1233720"/>
            <a:ext cx="7169040" cy="34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body"/>
          </p:nvPr>
        </p:nvSpPr>
        <p:spPr>
          <a:xfrm>
            <a:off x="507960" y="179244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7960" y="118260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00040" y="301140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00040" y="240156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936720"/>
            <a:ext cx="4607280" cy="38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508000" y="1153800"/>
            <a:ext cx="2531520" cy="34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BDD1B9-7886-4794-89E2-83039E0278C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000" cy="373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507960" y="179244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7960" y="118260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00040" y="301140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00040" y="240156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02480" y="943200"/>
            <a:ext cx="5525280" cy="38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94320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293580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936720"/>
            <a:ext cx="4607280" cy="38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508000" y="1153800"/>
            <a:ext cx="2531520" cy="34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040040"/>
            <a:ext cx="8388000" cy="373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7960" y="179244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7960" y="118260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00040" y="3011400"/>
            <a:ext cx="3634920" cy="157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00040" y="2401560"/>
            <a:ext cx="2959920" cy="59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457200" y="936720"/>
            <a:ext cx="4607280" cy="38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508000" y="1153800"/>
            <a:ext cx="2531520" cy="34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Пользовательский маке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457200" y="1059480"/>
            <a:ext cx="3895920" cy="173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3105720"/>
            <a:ext cx="3895920" cy="163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789800" y="1059480"/>
            <a:ext cx="3630960" cy="368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457200" y="293400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209400" y="293400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969880" y="293400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287880"/>
            <a:ext cx="2587680" cy="139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207240" y="3299400"/>
            <a:ext cx="2590200" cy="139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5967720" y="3299400"/>
            <a:ext cx="2590200" cy="139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8"/>
          <p:cNvSpPr>
            <a:spLocks noGrp="1"/>
          </p:cNvSpPr>
          <p:nvPr>
            <p:ph type="body"/>
          </p:nvPr>
        </p:nvSpPr>
        <p:spPr>
          <a:xfrm>
            <a:off x="469080" y="944640"/>
            <a:ext cx="25758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9"/>
          <p:cNvSpPr>
            <a:spLocks noGrp="1"/>
          </p:cNvSpPr>
          <p:nvPr>
            <p:ph type="body"/>
          </p:nvPr>
        </p:nvSpPr>
        <p:spPr>
          <a:xfrm>
            <a:off x="3221640" y="944640"/>
            <a:ext cx="25758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10"/>
          <p:cNvSpPr>
            <a:spLocks noGrp="1"/>
          </p:cNvSpPr>
          <p:nvPr>
            <p:ph type="body"/>
          </p:nvPr>
        </p:nvSpPr>
        <p:spPr>
          <a:xfrm>
            <a:off x="5980680" y="944640"/>
            <a:ext cx="25758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624240" y="1233720"/>
            <a:ext cx="7169040" cy="34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6920" cy="75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6920" cy="317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167765-DADA-4DF1-ADBE-B18401376FB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733000" y="949320"/>
            <a:ext cx="2894400" cy="389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57200" y="94932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3095280" y="94932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3095280" y="296208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457200" y="296208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96336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095280" y="96336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733000" y="96696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733000" y="295416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body"/>
          </p:nvPr>
        </p:nvSpPr>
        <p:spPr>
          <a:xfrm>
            <a:off x="3095280" y="296028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7"/>
          <p:cNvSpPr>
            <a:spLocks noGrp="1"/>
          </p:cNvSpPr>
          <p:nvPr>
            <p:ph type="body"/>
          </p:nvPr>
        </p:nvSpPr>
        <p:spPr>
          <a:xfrm>
            <a:off x="457200" y="2960280"/>
            <a:ext cx="253152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457200" y="236772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275640" y="236772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85800" y="236772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>
          <a:xfrm>
            <a:off x="457200" y="306360"/>
            <a:ext cx="629100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3960" y="95256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75640" y="95256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89760" y="95256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8"/>
          <p:cNvSpPr>
            <a:spLocks noGrp="1"/>
          </p:cNvSpPr>
          <p:nvPr>
            <p:ph type="body"/>
          </p:nvPr>
        </p:nvSpPr>
        <p:spPr>
          <a:xfrm>
            <a:off x="460440" y="428148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9"/>
          <p:cNvSpPr>
            <a:spLocks noGrp="1"/>
          </p:cNvSpPr>
          <p:nvPr>
            <p:ph type="body"/>
          </p:nvPr>
        </p:nvSpPr>
        <p:spPr>
          <a:xfrm>
            <a:off x="3278880" y="428148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10"/>
          <p:cNvSpPr>
            <a:spLocks noGrp="1"/>
          </p:cNvSpPr>
          <p:nvPr>
            <p:ph type="body"/>
          </p:nvPr>
        </p:nvSpPr>
        <p:spPr>
          <a:xfrm>
            <a:off x="6088680" y="4281480"/>
            <a:ext cx="2588040" cy="2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11"/>
          <p:cNvSpPr>
            <a:spLocks noGrp="1"/>
          </p:cNvSpPr>
          <p:nvPr>
            <p:ph type="body"/>
          </p:nvPr>
        </p:nvSpPr>
        <p:spPr>
          <a:xfrm>
            <a:off x="457200" y="286632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12"/>
          <p:cNvSpPr>
            <a:spLocks noGrp="1"/>
          </p:cNvSpPr>
          <p:nvPr>
            <p:ph type="body"/>
          </p:nvPr>
        </p:nvSpPr>
        <p:spPr>
          <a:xfrm>
            <a:off x="3278880" y="286632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13"/>
          <p:cNvSpPr>
            <a:spLocks noGrp="1"/>
          </p:cNvSpPr>
          <p:nvPr>
            <p:ph type="body"/>
          </p:nvPr>
        </p:nvSpPr>
        <p:spPr>
          <a:xfrm>
            <a:off x="6093000" y="2866320"/>
            <a:ext cx="2588040" cy="130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Финал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53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54;p13"/>
          <p:cNvSpPr/>
          <p:nvPr/>
        </p:nvSpPr>
        <p:spPr>
          <a:xfrm>
            <a:off x="-865080" y="4134240"/>
            <a:ext cx="1836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body"/>
          </p:nvPr>
        </p:nvSpPr>
        <p:spPr>
          <a:xfrm>
            <a:off x="624240" y="1233720"/>
            <a:ext cx="7169040" cy="34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6600" cy="40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090C59-A584-42FE-95FF-90E08EE8D26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6;p9"/>
          <p:cNvSpPr/>
          <p:nvPr/>
        </p:nvSpPr>
        <p:spPr>
          <a:xfrm>
            <a:off x="4572000" y="0"/>
            <a:ext cx="4570920" cy="51426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240" cy="148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5800" cy="36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4315AD-2286-46C4-9E79-88585105A94E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7600" cy="60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9D6A58-73B6-47CE-B31D-E373DE092518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133F9B-0FE6-4C82-BE2D-BF3076F5DA13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19400" cy="196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ru-RU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19400" cy="129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8C4AAD-FA62-4CE3-BB4C-D8BF5A62458F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6749C5-302A-45BF-8DF6-41C832BAC430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&lt;номер&gt;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371600" y="2370600"/>
            <a:ext cx="6399720" cy="70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24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Аннотационная схема для</a:t>
            </a:r>
            <a:br>
              <a:rPr sz="2400"/>
            </a:br>
            <a:r>
              <a:rPr b="1" lang="ru" sz="24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классификации категории вопроса Ответы Mail.ru</a:t>
            </a:r>
            <a:endParaRPr b="0" lang="ru-RU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178;p36"/>
          <p:cNvSpPr/>
          <p:nvPr/>
        </p:nvSpPr>
        <p:spPr>
          <a:xfrm>
            <a:off x="1779480" y="3276360"/>
            <a:ext cx="5583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Мультимодальный анализ: текст, изображения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179;p36"/>
          <p:cNvSpPr/>
          <p:nvPr/>
        </p:nvSpPr>
        <p:spPr>
          <a:xfrm>
            <a:off x="6980760" y="4306680"/>
            <a:ext cx="2309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Иванов Евгений</a:t>
            </a:r>
            <a:br>
              <a:rPr sz="1800"/>
            </a:b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группа P4122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1801800"/>
            <a:ext cx="8228520" cy="6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4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Спасибо</a:t>
            </a:r>
            <a:br>
              <a:rPr sz="4400"/>
            </a:br>
            <a:r>
              <a:rPr b="1" lang="ru" sz="44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за внимание!</a:t>
            </a:r>
            <a:endParaRPr b="0" lang="ru-RU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308;p55"/>
          <p:cNvSpPr/>
          <p:nvPr/>
        </p:nvSpPr>
        <p:spPr>
          <a:xfrm>
            <a:off x="6879960" y="4468680"/>
            <a:ext cx="191376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" sz="1800" strike="noStrike" u="none">
                <a:solidFill>
                  <a:schemeClr val="lt1"/>
                </a:solidFill>
                <a:effectLst/>
                <a:uFillTx/>
                <a:latin typeface="Golos Text"/>
                <a:ea typeface="Golos Text"/>
              </a:rPr>
              <a:t>Ваши контакты</a:t>
            </a:r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040" cy="34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Предметная область: Анализ мультимодального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контента вопросов форума Ответы Mail.ru (текст, изображения) для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определения категории вопроса.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Задача: Создание ИИ-системы для определения тематики вопросов в рамках форума.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Назначение: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Категоризация контента на Ответах Mail.ru.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Ускорение поиска ответов на вопросы.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Помощь в выявлении неправильно обозначенных категорий вопросов.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Зачем нужны данные: Структурированные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аннотации для обучения ИИ, связывающие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295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модальности с тематическими категориями.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Предметная область и задача</a:t>
            </a:r>
            <a:br>
              <a:rPr sz="3200"/>
            </a:b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/>
          </p:nvPr>
        </p:nvSpPr>
        <p:spPr>
          <a:xfrm>
            <a:off x="624240" y="1233720"/>
            <a:ext cx="7169040" cy="340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Вопросы форума Ответы Mail.ru: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Данные: Заголовок, описание, иллюстрация, категория вопроса.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Пример: вопрос 267915253, заголовок «Как решить 3 задачу? Помогите,пожалуйста», описание «С чертежом», с иллюстрацией.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Доступ: Публичные вопросы.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Подготовка данных: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Текст: Извлечение данных о вопросе из HTML (BeautifulSoup).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▶ Изображения: Иллюстрация к вопросу.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Источник данных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Подготовка данных для разметки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Google Shape;203;p40"/>
          <p:cNvSpPr/>
          <p:nvPr/>
        </p:nvSpPr>
        <p:spPr>
          <a:xfrm>
            <a:off x="1091880" y="1526040"/>
            <a:ext cx="642600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Текст</a:t>
            </a: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: Извлечение заголовка и тематики при помощи веб-скрейпинга, очистка с помощью spaCy.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Изображения</a:t>
            </a: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: Извлечение ссылок на иллюстрации с помощью BeautifulSoup, затем их скачивание.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Инструменты</a:t>
            </a: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: spaCy, OpenCV, BeautifulSoup.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Аннотационная схема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80480" y="2022480"/>
            <a:ext cx="7196400" cy="121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Пример разметки (текст)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1176" t="0" r="0" b="0"/>
          <a:stretch/>
        </p:blipFill>
        <p:spPr>
          <a:xfrm>
            <a:off x="540000" y="1617480"/>
            <a:ext cx="7920000" cy="2831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Пример разметки (изображения)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33600" y="1080000"/>
            <a:ext cx="7286400" cy="368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Онтологическая схема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620000" y="1456560"/>
            <a:ext cx="5713200" cy="28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306360"/>
            <a:ext cx="6823440" cy="5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200" strike="noStrike" u="none">
                <a:solidFill>
                  <a:schemeClr val="lt1"/>
                </a:solidFill>
                <a:effectLst/>
                <a:uFillTx/>
                <a:latin typeface="Golos Text SemiBold"/>
                <a:ea typeface="Golos Text SemiBold"/>
              </a:rPr>
              <a:t>Пример мультимодального графа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40000" y="1170000"/>
            <a:ext cx="7012800" cy="351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Application>LibreOffice/25.8.1.1$Linux_X86_64 LibreOffice_project/54047653041915e595ad4e45cccea684809c77b5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2025-10-01T08:39:38Z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